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Comfortaa"/>
      <p:regular r:id="rId20"/>
      <p:bold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font" Target="fonts/Comfortaa-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Comfortaa-bold.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arthhour.or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Google Shape;96;g550d9d35f8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550d9d35f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JOOD:</a:t>
            </a:r>
            <a:endParaRPr/>
          </a:p>
          <a:p>
            <a:pPr indent="0" lvl="0" marL="0" rtl="0" algn="l">
              <a:spcBef>
                <a:spcPts val="0"/>
              </a:spcBef>
              <a:spcAft>
                <a:spcPts val="0"/>
              </a:spcAft>
              <a:buNone/>
            </a:pPr>
            <a:r>
              <a:rPr lang="en"/>
              <a:t>Good morning primary school. We are the United Nation’s Global Social Leaders and are here to talk to you about Earth hour this year, and why we should all participate. Here is a short video.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4f4b04ad4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4f4b04ad4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g54f4b04ad4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54f4b04ad4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4f4b04ad4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4f4b04ad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550d9d34c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550d9d34c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Advay</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550d9d35f8_1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550d9d35f8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
              <a:t>ALEX:Stopped eating red meat because cow farming produces lots of harmful gases and contributes to deforestation to make land for cows = climate change - however I still eat </a:t>
            </a:r>
            <a:r>
              <a:rPr lang="en"/>
              <a:t>healthily, start by reducing your intake. Eat chicken!!</a:t>
            </a:r>
            <a:endParaRPr/>
          </a:p>
          <a:p>
            <a:pPr indent="-298450" lvl="0" marL="457200" rtl="0" algn="l">
              <a:spcBef>
                <a:spcPts val="0"/>
              </a:spcBef>
              <a:spcAft>
                <a:spcPts val="0"/>
              </a:spcAft>
              <a:buSzPts val="1100"/>
              <a:buAutoNum type="arabicPeriod"/>
            </a:pPr>
            <a:r>
              <a:rPr lang="en"/>
              <a:t>AREEN: Stopped using plastic straws and bags because it pollutes our land and oceans, killing the animals - instead I use reusable bags and metal straws.</a:t>
            </a:r>
            <a:endParaRPr/>
          </a:p>
          <a:p>
            <a:pPr indent="-298450" lvl="0" marL="457200" rtl="0" algn="l">
              <a:spcBef>
                <a:spcPts val="0"/>
              </a:spcBef>
              <a:spcAft>
                <a:spcPts val="0"/>
              </a:spcAft>
              <a:buSzPts val="1100"/>
              <a:buAutoNum type="arabicPeriod"/>
            </a:pPr>
            <a:r>
              <a:rPr lang="en"/>
              <a:t>JOOD: I switch off my AC and lights whenever I don’t need it.</a:t>
            </a:r>
            <a:endParaRPr/>
          </a:p>
          <a:p>
            <a:pPr indent="-298450" lvl="0" marL="457200" rtl="0" algn="l">
              <a:spcBef>
                <a:spcPts val="0"/>
              </a:spcBef>
              <a:spcAft>
                <a:spcPts val="0"/>
              </a:spcAft>
              <a:buSzPts val="1100"/>
              <a:buAutoNum type="arabicPeriod"/>
            </a:pPr>
            <a:r>
              <a:rPr lang="en"/>
              <a:t>AAMINA: I used to by clothes all the time, but since learning about the effects on the environment for the past 6 months, I’ve only bought one tshirt. I try to buy second hand clothing as much as I can because this reduces the impact on the environment, and only buy clothes if i need it. When I do buy a piece of clothing, I donate one piece of clothing that I have in my cupboard that I never wear to charity.</a:t>
            </a:r>
            <a:endParaRPr/>
          </a:p>
          <a:p>
            <a:pPr indent="-298450" lvl="0" marL="457200" rtl="0" algn="l">
              <a:spcBef>
                <a:spcPts val="0"/>
              </a:spcBef>
              <a:spcAft>
                <a:spcPts val="0"/>
              </a:spcAft>
              <a:buSzPts val="1100"/>
              <a:buAutoNum type="arabicPeriod"/>
            </a:pPr>
            <a:r>
              <a:rPr lang="en"/>
              <a:t>ADVAY: I carpool - this reduces CO2 emissions and helps slow down climate change</a:t>
            </a:r>
            <a:endParaRPr/>
          </a:p>
          <a:p>
            <a:pPr indent="0" lvl="0" marL="457200" rtl="0" algn="l">
              <a:spcBef>
                <a:spcPts val="0"/>
              </a:spcBef>
              <a:spcAft>
                <a:spcPts val="0"/>
              </a:spcAft>
              <a:buNone/>
            </a:pPr>
            <a:r>
              <a:rPr lang="en"/>
              <a:t>Advay - tell kids what they are doing on thursday and why</a:t>
            </a:r>
            <a:endParaRPr/>
          </a:p>
          <a:p>
            <a:pPr indent="0" lvl="0" marL="457200" rtl="0" algn="l">
              <a:spcBef>
                <a:spcPts val="0"/>
              </a:spcBef>
              <a:spcAft>
                <a:spcPts val="0"/>
              </a:spcAft>
              <a:buNone/>
            </a:pPr>
            <a:r>
              <a:rPr lang="en"/>
              <a:t>. All your teachers will be be trying their best to reduce how much energy they use by switching of their electronic devices. But the teachers cant do it themeslves.  It is now up to the rest of us to try and follow in their footssteps. Earth hour is just a reminder that even the smallest acts will add up and will have a huge impact in protecting this beautifulw world we all share. Thank youu.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54f4b04ad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54f4b04ad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50d9d35f8_1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50d9d35f8_1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t>JOOD: So why is BSAK taking part in Earth Hour? </a:t>
            </a:r>
            <a:r>
              <a:rPr lang="en" sz="1000"/>
              <a:t>It is not just about switching off for one hour a year, it’s about changing your habits which damage the environment. It’s about making an informative decision concerning our daily actions - this includes turning off lights when leaving the room and resisting buying unnecessary clothes. An hour is not going to save the world - the key message is that </a:t>
            </a:r>
            <a:r>
              <a:rPr lang="en" sz="1000">
                <a:uFill>
                  <a:noFill/>
                </a:uFill>
                <a:hlinkClick r:id="rId2"/>
              </a:rPr>
              <a:t>every action counts</a:t>
            </a:r>
            <a:r>
              <a:rPr lang="en" sz="1000"/>
              <a:t> and that passionate individuals can make genuine change to the way we think about our impact on the planet.</a:t>
            </a:r>
            <a:endParaRPr sz="1000"/>
          </a:p>
          <a:p>
            <a:pPr indent="0" lvl="0" marL="0" rtl="0" algn="ctr">
              <a:lnSpc>
                <a:spcPct val="115000"/>
              </a:lnSpc>
              <a:spcBef>
                <a:spcPts val="1600"/>
              </a:spcBef>
              <a:spcAft>
                <a:spcPts val="1600"/>
              </a:spcAft>
              <a:buClr>
                <a:schemeClr val="dk1"/>
              </a:buClr>
              <a:buSzPts val="1100"/>
              <a:buFont typeface="Arial"/>
              <a:buNone/>
            </a:pPr>
            <a:r>
              <a:rPr lang="en" sz="1200">
                <a:highlight>
                  <a:srgbClr val="38761D"/>
                </a:highlight>
                <a:latin typeface="Comfortaa"/>
                <a:ea typeface="Comfortaa"/>
                <a:cs typeface="Comfortaa"/>
                <a:sym typeface="Comfortaa"/>
              </a:rPr>
              <a:t>It’s about knowing our actions have a negative impact on our planet.  </a:t>
            </a:r>
            <a:endParaRPr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50d9d34c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50d9d34c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AAMINA: One of the biggest problems of our life times is climate change. This is when the temperature of the Earth changes - in some places, this would mean increasing temperatures which could lead to plants, animals and people not having enough water to survive; decreasing temperatures could lead to climates that we we would not be able to survive in.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is caused by</a:t>
            </a:r>
            <a:r>
              <a:rPr lang="en">
                <a:solidFill>
                  <a:schemeClr val="dk1"/>
                </a:solidFill>
              </a:rPr>
              <a:t>...</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Humans are producing these harmful gases because we burn coal and oil in factories to make electricity - everything you use in your home; your phone, computer, dishwasher, kettle - and to run our cars. These gases then get trapped in our atmosphere and make the world hotter. The Earth’s temperature will be so high that ice caps will melt threatening the existence of animals such as polar bears.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 name="Shape 124"/>
        <p:cNvGrpSpPr/>
        <p:nvPr/>
      </p:nvGrpSpPr>
      <p:grpSpPr>
        <a:xfrm>
          <a:off x="0" y="0"/>
          <a:ext cx="0" cy="0"/>
          <a:chOff x="0" y="0"/>
          <a:chExt cx="0" cy="0"/>
        </a:xfrm>
      </p:grpSpPr>
      <p:sp>
        <p:nvSpPr>
          <p:cNvPr id="125" name="Google Shape;125;g550d9d34c0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550d9d34c0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a short video more about what climate change actually is.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550d9d34c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550d9d34c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AREEN::Deforestation. This is when immense amounts of </a:t>
            </a:r>
            <a:r>
              <a:rPr lang="en"/>
              <a:t>forests</a:t>
            </a:r>
            <a:r>
              <a:rPr lang="en"/>
              <a:t> are cut down. The wood from these trees are then used to make things like paper and the tables and chairs you sit on. The reason why rainforests are so important is because they provide us with fresh air, they’re homes to some amazing animals and also, some plants can be used as medicine to treat severe diseases. They take away the bad gases from the atmosphere. </a:t>
            </a:r>
            <a:r>
              <a:rPr lang="en">
                <a:solidFill>
                  <a:schemeClr val="dk1"/>
                </a:solidFill>
              </a:rPr>
              <a:t>Deforestation is also contributing to climate change because trees play a very important role in protecting the planet.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 name="Shape 136"/>
        <p:cNvGrpSpPr/>
        <p:nvPr/>
      </p:nvGrpSpPr>
      <p:grpSpPr>
        <a:xfrm>
          <a:off x="0" y="0"/>
          <a:ext cx="0" cy="0"/>
          <a:chOff x="0" y="0"/>
          <a:chExt cx="0" cy="0"/>
        </a:xfrm>
      </p:grpSpPr>
      <p:sp>
        <p:nvSpPr>
          <p:cNvPr id="137" name="Google Shape;137;g54f4b04ad4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54f4b04ad4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Alex: ask the kids to look at the images and guess what the problem is.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4f4b04ad4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4f4b04ad4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4f4b04ad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4f4b04ad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Google Shape;56;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Google Shape;57;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Google Shape;59;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Google Shape;60;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Google Shape;62;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Google Shape;64;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Google Shape;66;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Google Shape;67;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Google Shape;69;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Google Shape;71;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Google Shape;74;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Google Shape;75;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Google Shape;76;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Google Shape;78;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Google Shape;79;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Google Shape;83;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Google Shape;84;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Google Shape;8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Google Shape;87;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Google Shape;88;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Google Shape;90;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Google Shape;91;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Google Shape;92;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Google Shape;94;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B6D7A8"/>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rgbClr val="B6D7A8"/>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youtube.com/watch?v=wQ6S-pkbgB0" TargetMode="Externa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Sv7OHfpIRfU"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pic>
        <p:nvPicPr>
          <p:cNvPr id="99" name="Google Shape;99;p25"/>
          <p:cNvPicPr preferRelativeResize="0"/>
          <p:nvPr/>
        </p:nvPicPr>
        <p:blipFill>
          <a:blip r:embed="rId3">
            <a:alphaModFix/>
          </a:blip>
          <a:stretch>
            <a:fillRect/>
          </a:stretch>
        </p:blipFill>
        <p:spPr>
          <a:xfrm>
            <a:off x="-2" y="0"/>
            <a:ext cx="5931950" cy="4227049"/>
          </a:xfrm>
          <a:prstGeom prst="rect">
            <a:avLst/>
          </a:prstGeom>
          <a:noFill/>
          <a:ln>
            <a:noFill/>
          </a:ln>
        </p:spPr>
      </p:pic>
      <p:sp>
        <p:nvSpPr>
          <p:cNvPr id="100" name="Google Shape;100;p25"/>
          <p:cNvSpPr txBox="1"/>
          <p:nvPr>
            <p:ph type="ctrTitle"/>
          </p:nvPr>
        </p:nvSpPr>
        <p:spPr>
          <a:xfrm>
            <a:off x="1498188" y="5482125"/>
            <a:ext cx="6147600" cy="629700"/>
          </a:xfrm>
          <a:prstGeom prst="rect">
            <a:avLst/>
          </a:prstGeom>
          <a:ln>
            <a:noFill/>
          </a:ln>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u="sng">
                <a:solidFill>
                  <a:srgbClr val="000000"/>
                </a:solidFill>
                <a:latin typeface="Comfortaa"/>
                <a:ea typeface="Comfortaa"/>
                <a:cs typeface="Comfortaa"/>
                <a:sym typeface="Comfortaa"/>
              </a:rPr>
              <a:t>UN Global Social Leaders:</a:t>
            </a:r>
            <a:r>
              <a:rPr b="1" lang="en" sz="1800">
                <a:solidFill>
                  <a:srgbClr val="000000"/>
                </a:solidFill>
                <a:latin typeface="Comfortaa"/>
                <a:ea typeface="Comfortaa"/>
                <a:cs typeface="Comfortaa"/>
                <a:sym typeface="Comfortaa"/>
              </a:rPr>
              <a:t> </a:t>
            </a:r>
            <a:r>
              <a:rPr b="1" lang="en" sz="1800">
                <a:solidFill>
                  <a:srgbClr val="000000"/>
                </a:solidFill>
                <a:latin typeface="Comfortaa"/>
                <a:ea typeface="Comfortaa"/>
                <a:cs typeface="Comfortaa"/>
                <a:sym typeface="Comfortaa"/>
              </a:rPr>
              <a:t>Advay, Areen, Alex, Aamina &amp; Jood.</a:t>
            </a:r>
            <a:endParaRPr b="1" sz="1800">
              <a:solidFill>
                <a:srgbClr val="000000"/>
              </a:solidFill>
              <a:latin typeface="Comfortaa"/>
              <a:ea typeface="Comfortaa"/>
              <a:cs typeface="Comfortaa"/>
              <a:sym typeface="Comfortaa"/>
            </a:endParaRPr>
          </a:p>
          <a:p>
            <a:pPr indent="0" lvl="0" marL="0" rtl="0" algn="ctr">
              <a:spcBef>
                <a:spcPts val="0"/>
              </a:spcBef>
              <a:spcAft>
                <a:spcPts val="0"/>
              </a:spcAft>
              <a:buNone/>
            </a:pPr>
            <a:r>
              <a:t/>
            </a:r>
            <a:endParaRPr b="1" sz="3600">
              <a:latin typeface="Comfortaa"/>
              <a:ea typeface="Comfortaa"/>
              <a:cs typeface="Comfortaa"/>
              <a:sym typeface="Comfortaa"/>
            </a:endParaRPr>
          </a:p>
          <a:p>
            <a:pPr indent="0" lvl="0" marL="0" rtl="0" algn="ctr">
              <a:spcBef>
                <a:spcPts val="0"/>
              </a:spcBef>
              <a:spcAft>
                <a:spcPts val="0"/>
              </a:spcAft>
              <a:buNone/>
            </a:pPr>
            <a:r>
              <a:t/>
            </a:r>
            <a:endParaRPr b="1" sz="3600">
              <a:latin typeface="Comfortaa"/>
              <a:ea typeface="Comfortaa"/>
              <a:cs typeface="Comfortaa"/>
              <a:sym typeface="Comfortaa"/>
            </a:endParaRPr>
          </a:p>
        </p:txBody>
      </p:sp>
      <p:sp>
        <p:nvSpPr>
          <p:cNvPr id="101" name="Google Shape;101;p25"/>
          <p:cNvSpPr txBox="1"/>
          <p:nvPr/>
        </p:nvSpPr>
        <p:spPr>
          <a:xfrm>
            <a:off x="6128975" y="1080863"/>
            <a:ext cx="2923500" cy="2244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omfortaa"/>
                <a:ea typeface="Comfortaa"/>
                <a:cs typeface="Comfortaa"/>
                <a:sym typeface="Comfortaa"/>
              </a:rPr>
              <a:t>BSAK WILL BE TAKING PART ON </a:t>
            </a:r>
            <a:r>
              <a:rPr b="1" lang="en" sz="2400" u="sng">
                <a:latin typeface="Comfortaa"/>
                <a:ea typeface="Comfortaa"/>
                <a:cs typeface="Comfortaa"/>
                <a:sym typeface="Comfortaa"/>
              </a:rPr>
              <a:t>THURSDAY 28TH MARCH.</a:t>
            </a:r>
            <a:endParaRPr b="1" sz="2400" u="sng">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4"/>
          <p:cNvSpPr txBox="1"/>
          <p:nvPr>
            <p:ph type="title"/>
          </p:nvPr>
        </p:nvSpPr>
        <p:spPr>
          <a:xfrm>
            <a:off x="311700" y="2767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What about these products?</a:t>
            </a:r>
            <a:endParaRPr b="1">
              <a:latin typeface="Comfortaa"/>
              <a:ea typeface="Comfortaa"/>
              <a:cs typeface="Comfortaa"/>
              <a:sym typeface="Comfortaa"/>
            </a:endParaRPr>
          </a:p>
        </p:txBody>
      </p:sp>
      <p:pic>
        <p:nvPicPr>
          <p:cNvPr id="166" name="Google Shape;166;p34"/>
          <p:cNvPicPr preferRelativeResize="0"/>
          <p:nvPr/>
        </p:nvPicPr>
        <p:blipFill rotWithShape="1">
          <a:blip r:embed="rId3">
            <a:alphaModFix/>
          </a:blip>
          <a:srcRect b="13755" l="0" r="0" t="0"/>
          <a:stretch/>
        </p:blipFill>
        <p:spPr>
          <a:xfrm>
            <a:off x="1588838" y="1017725"/>
            <a:ext cx="5966314" cy="3859325"/>
          </a:xfrm>
          <a:prstGeom prst="rect">
            <a:avLst/>
          </a:prstGeom>
          <a:noFill/>
          <a:ln>
            <a:noFill/>
          </a:ln>
        </p:spPr>
      </p:pic>
      <p:sp>
        <p:nvSpPr>
          <p:cNvPr id="167" name="Google Shape;167;p34"/>
          <p:cNvSpPr/>
          <p:nvPr/>
        </p:nvSpPr>
        <p:spPr>
          <a:xfrm>
            <a:off x="3066700" y="2317650"/>
            <a:ext cx="1034100" cy="940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4"/>
          <p:cNvSpPr/>
          <p:nvPr/>
        </p:nvSpPr>
        <p:spPr>
          <a:xfrm>
            <a:off x="2779900" y="3683400"/>
            <a:ext cx="1320900" cy="940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4"/>
          <p:cNvSpPr/>
          <p:nvPr/>
        </p:nvSpPr>
        <p:spPr>
          <a:xfrm>
            <a:off x="5841825" y="3683400"/>
            <a:ext cx="1713300" cy="940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4"/>
          <p:cNvSpPr/>
          <p:nvPr/>
        </p:nvSpPr>
        <p:spPr>
          <a:xfrm>
            <a:off x="5841825" y="2317650"/>
            <a:ext cx="1713300" cy="9402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7"/>
                                        </p:tgtEl>
                                      </p:cBhvr>
                                    </p:animEffect>
                                    <p:set>
                                      <p:cBhvr>
                                        <p:cTn dur="1" fill="hold">
                                          <p:stCondLst>
                                            <p:cond delay="1000"/>
                                          </p:stCondLst>
                                        </p:cTn>
                                        <p:tgtEl>
                                          <p:spTgt spid="16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0"/>
                                        </p:tgtEl>
                                      </p:cBhvr>
                                    </p:animEffect>
                                    <p:set>
                                      <p:cBhvr>
                                        <p:cTn dur="1" fill="hold">
                                          <p:stCondLst>
                                            <p:cond delay="1000"/>
                                          </p:stCondLst>
                                        </p:cTn>
                                        <p:tgtEl>
                                          <p:spTgt spid="1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8"/>
                                        </p:tgtEl>
                                      </p:cBhvr>
                                    </p:animEffect>
                                    <p:set>
                                      <p:cBhvr>
                                        <p:cTn dur="1" fill="hold">
                                          <p:stCondLst>
                                            <p:cond delay="1000"/>
                                          </p:stCondLst>
                                        </p:cTn>
                                        <p:tgtEl>
                                          <p:spTgt spid="1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9"/>
                                        </p:tgtEl>
                                      </p:cBhvr>
                                    </p:animEffect>
                                    <p:set>
                                      <p:cBhvr>
                                        <p:cTn dur="1" fill="hold">
                                          <p:stCondLst>
                                            <p:cond delay="1000"/>
                                          </p:stCondLst>
                                        </p:cTn>
                                        <p:tgtEl>
                                          <p:spTgt spid="1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pic>
        <p:nvPicPr>
          <p:cNvPr id="175" name="Google Shape;175;p35"/>
          <p:cNvPicPr preferRelativeResize="0"/>
          <p:nvPr/>
        </p:nvPicPr>
        <p:blipFill>
          <a:blip r:embed="rId3">
            <a:alphaModFix/>
          </a:blip>
          <a:stretch>
            <a:fillRect/>
          </a:stretch>
        </p:blipFill>
        <p:spPr>
          <a:xfrm>
            <a:off x="2661513" y="1017725"/>
            <a:ext cx="3820975" cy="3820975"/>
          </a:xfrm>
          <a:prstGeom prst="rect">
            <a:avLst/>
          </a:prstGeom>
          <a:noFill/>
          <a:ln>
            <a:noFill/>
          </a:ln>
        </p:spPr>
      </p:pic>
      <p:sp>
        <p:nvSpPr>
          <p:cNvPr id="176" name="Google Shape;176;p35"/>
          <p:cNvSpPr txBox="1"/>
          <p:nvPr>
            <p:ph type="title"/>
          </p:nvPr>
        </p:nvSpPr>
        <p:spPr>
          <a:xfrm>
            <a:off x="311700" y="245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And how about a T-Shirt?</a:t>
            </a:r>
            <a:endParaRPr b="1">
              <a:latin typeface="Comfortaa"/>
              <a:ea typeface="Comfortaa"/>
              <a:cs typeface="Comfortaa"/>
              <a:sym typeface="Comfortaa"/>
            </a:endParaRPr>
          </a:p>
        </p:txBody>
      </p:sp>
      <p:sp>
        <p:nvSpPr>
          <p:cNvPr id="177" name="Google Shape;177;p35"/>
          <p:cNvSpPr/>
          <p:nvPr/>
        </p:nvSpPr>
        <p:spPr>
          <a:xfrm>
            <a:off x="4911325" y="4142925"/>
            <a:ext cx="452400" cy="19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5"/>
          <p:cNvSpPr/>
          <p:nvPr/>
        </p:nvSpPr>
        <p:spPr>
          <a:xfrm>
            <a:off x="3989175" y="3755450"/>
            <a:ext cx="452400" cy="198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8"/>
                                        </p:tgtEl>
                                      </p:cBhvr>
                                    </p:animEffect>
                                    <p:set>
                                      <p:cBhvr>
                                        <p:cTn dur="1" fill="hold">
                                          <p:stCondLst>
                                            <p:cond delay="1000"/>
                                          </p:stCondLst>
                                        </p:cTn>
                                        <p:tgtEl>
                                          <p:spTgt spid="17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7"/>
                                        </p:tgtEl>
                                      </p:cBhvr>
                                    </p:animEffect>
                                    <p:set>
                                      <p:cBhvr>
                                        <p:cTn dur="1" fill="hold">
                                          <p:stCondLst>
                                            <p:cond delay="1000"/>
                                          </p:stCondLst>
                                        </p:cTn>
                                        <p:tgtEl>
                                          <p:spTgt spid="1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6"/>
          <p:cNvSpPr txBox="1"/>
          <p:nvPr>
            <p:ph type="title"/>
          </p:nvPr>
        </p:nvSpPr>
        <p:spPr>
          <a:xfrm>
            <a:off x="311700" y="2451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And some jeans?</a:t>
            </a:r>
            <a:endParaRPr b="1">
              <a:latin typeface="Comfortaa"/>
              <a:ea typeface="Comfortaa"/>
              <a:cs typeface="Comfortaa"/>
              <a:sym typeface="Comfortaa"/>
            </a:endParaRPr>
          </a:p>
        </p:txBody>
      </p:sp>
      <p:pic>
        <p:nvPicPr>
          <p:cNvPr id="184" name="Google Shape;184;p36"/>
          <p:cNvPicPr preferRelativeResize="0"/>
          <p:nvPr/>
        </p:nvPicPr>
        <p:blipFill rotWithShape="1">
          <a:blip r:embed="rId3">
            <a:alphaModFix/>
          </a:blip>
          <a:srcRect b="0" l="63653" r="0" t="0"/>
          <a:stretch/>
        </p:blipFill>
        <p:spPr>
          <a:xfrm>
            <a:off x="1456350" y="1006625"/>
            <a:ext cx="2129150" cy="3600450"/>
          </a:xfrm>
          <a:prstGeom prst="rect">
            <a:avLst/>
          </a:prstGeom>
          <a:noFill/>
          <a:ln>
            <a:noFill/>
          </a:ln>
        </p:spPr>
      </p:pic>
      <p:sp>
        <p:nvSpPr>
          <p:cNvPr id="185" name="Google Shape;185;p36"/>
          <p:cNvSpPr/>
          <p:nvPr/>
        </p:nvSpPr>
        <p:spPr>
          <a:xfrm>
            <a:off x="1996925" y="1188875"/>
            <a:ext cx="591000" cy="20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 name="Google Shape;186;p36"/>
          <p:cNvPicPr preferRelativeResize="0"/>
          <p:nvPr/>
        </p:nvPicPr>
        <p:blipFill>
          <a:blip r:embed="rId4">
            <a:alphaModFix/>
          </a:blip>
          <a:stretch>
            <a:fillRect/>
          </a:stretch>
        </p:blipFill>
        <p:spPr>
          <a:xfrm>
            <a:off x="4228275" y="899050"/>
            <a:ext cx="3996774" cy="3815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85"/>
                                        </p:tgtEl>
                                      </p:cBhvr>
                                    </p:animEffect>
                                    <p:set>
                                      <p:cBhvr>
                                        <p:cTn dur="1" fill="hold">
                                          <p:stCondLst>
                                            <p:cond delay="1000"/>
                                          </p:stCondLst>
                                        </p:cTn>
                                        <p:tgtEl>
                                          <p:spTgt spid="1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7"/>
          <p:cNvSpPr txBox="1"/>
          <p:nvPr>
            <p:ph type="title"/>
          </p:nvPr>
        </p:nvSpPr>
        <p:spPr>
          <a:xfrm>
            <a:off x="311700" y="1511100"/>
            <a:ext cx="8520600" cy="170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We need to start thinking about how we can use our resources without damaging our future generations’ needs.</a:t>
            </a:r>
            <a:endParaRPr b="1">
              <a:latin typeface="Comfortaa"/>
              <a:ea typeface="Comfortaa"/>
              <a:cs typeface="Comfortaa"/>
              <a:sym typeface="Comfortaa"/>
            </a:endParaRPr>
          </a:p>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38"/>
          <p:cNvSpPr txBox="1"/>
          <p:nvPr>
            <p:ph type="title"/>
          </p:nvPr>
        </p:nvSpPr>
        <p:spPr>
          <a:xfrm>
            <a:off x="311700" y="131675"/>
            <a:ext cx="8756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Comfortaa"/>
                <a:ea typeface="Comfortaa"/>
                <a:cs typeface="Comfortaa"/>
                <a:sym typeface="Comfortaa"/>
              </a:rPr>
              <a:t>What have we done to help prevent climate change? </a:t>
            </a:r>
            <a:endParaRPr b="1" sz="2400">
              <a:latin typeface="Comfortaa"/>
              <a:ea typeface="Comfortaa"/>
              <a:cs typeface="Comfortaa"/>
              <a:sym typeface="Comfortaa"/>
            </a:endParaRPr>
          </a:p>
        </p:txBody>
      </p:sp>
      <p:pic>
        <p:nvPicPr>
          <p:cNvPr id="197" name="Google Shape;197;p38"/>
          <p:cNvPicPr preferRelativeResize="0"/>
          <p:nvPr/>
        </p:nvPicPr>
        <p:blipFill>
          <a:blip r:embed="rId3">
            <a:alphaModFix/>
          </a:blip>
          <a:stretch>
            <a:fillRect/>
          </a:stretch>
        </p:blipFill>
        <p:spPr>
          <a:xfrm>
            <a:off x="6178500" y="833850"/>
            <a:ext cx="4210275" cy="4210275"/>
          </a:xfrm>
          <a:prstGeom prst="rect">
            <a:avLst/>
          </a:prstGeom>
          <a:noFill/>
          <a:ln>
            <a:noFill/>
          </a:ln>
        </p:spPr>
      </p:pic>
      <p:pic>
        <p:nvPicPr>
          <p:cNvPr id="198" name="Google Shape;198;p38"/>
          <p:cNvPicPr preferRelativeResize="0"/>
          <p:nvPr/>
        </p:nvPicPr>
        <p:blipFill>
          <a:blip r:embed="rId4">
            <a:alphaModFix/>
          </a:blip>
          <a:stretch>
            <a:fillRect/>
          </a:stretch>
        </p:blipFill>
        <p:spPr>
          <a:xfrm>
            <a:off x="446600" y="2682575"/>
            <a:ext cx="2361550" cy="2361550"/>
          </a:xfrm>
          <a:prstGeom prst="rect">
            <a:avLst/>
          </a:prstGeom>
          <a:noFill/>
          <a:ln>
            <a:noFill/>
          </a:ln>
        </p:spPr>
      </p:pic>
      <p:pic>
        <p:nvPicPr>
          <p:cNvPr id="199" name="Google Shape;199;p38"/>
          <p:cNvPicPr preferRelativeResize="0"/>
          <p:nvPr/>
        </p:nvPicPr>
        <p:blipFill>
          <a:blip r:embed="rId5">
            <a:alphaModFix/>
          </a:blip>
          <a:stretch>
            <a:fillRect/>
          </a:stretch>
        </p:blipFill>
        <p:spPr>
          <a:xfrm>
            <a:off x="311700" y="191800"/>
            <a:ext cx="3886274" cy="2361550"/>
          </a:xfrm>
          <a:prstGeom prst="rect">
            <a:avLst/>
          </a:prstGeom>
          <a:noFill/>
          <a:ln>
            <a:noFill/>
          </a:ln>
        </p:spPr>
      </p:pic>
      <p:pic>
        <p:nvPicPr>
          <p:cNvPr id="200" name="Google Shape;200;p38"/>
          <p:cNvPicPr preferRelativeResize="0"/>
          <p:nvPr/>
        </p:nvPicPr>
        <p:blipFill>
          <a:blip r:embed="rId6">
            <a:alphaModFix/>
          </a:blip>
          <a:stretch>
            <a:fillRect/>
          </a:stretch>
        </p:blipFill>
        <p:spPr>
          <a:xfrm>
            <a:off x="3320050" y="3074350"/>
            <a:ext cx="3697951" cy="1848975"/>
          </a:xfrm>
          <a:prstGeom prst="rect">
            <a:avLst/>
          </a:prstGeom>
          <a:noFill/>
          <a:ln>
            <a:noFill/>
          </a:ln>
        </p:spPr>
      </p:pic>
      <p:pic>
        <p:nvPicPr>
          <p:cNvPr id="201" name="Google Shape;201;p38"/>
          <p:cNvPicPr preferRelativeResize="0"/>
          <p:nvPr/>
        </p:nvPicPr>
        <p:blipFill>
          <a:blip r:embed="rId7">
            <a:alphaModFix/>
          </a:blip>
          <a:stretch>
            <a:fillRect/>
          </a:stretch>
        </p:blipFill>
        <p:spPr>
          <a:xfrm>
            <a:off x="4545125" y="854688"/>
            <a:ext cx="2802511" cy="1964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pic>
        <p:nvPicPr>
          <p:cNvPr descr="Healthy nature makes our life better by providing us with good food, clean air, and fresh water - but it is all under the threat of climate change and loss of biodiversity. This #EarthHour, join us on 30 March 2019 at 8:30pm local time, to switch off and speak up why nature matters. #Connect2Earth    &#10;&#10;**************************************************&#10;Music Credits:&#10;“All Of The Stars” performed by Ed Sheeran. &#10;Used by kind permission of Atlantic Records" id="106" name="Google Shape;106;p26" title="Official Earth Hour 2019 Video: #Connect2Earth">
            <a:hlinkClick r:id="rId3"/>
          </p:cNvPr>
          <p:cNvPicPr preferRelativeResize="0"/>
          <p:nvPr/>
        </p:nvPicPr>
        <p:blipFill>
          <a:blip r:embed="rId4">
            <a:alphaModFix/>
          </a:blip>
          <a:stretch>
            <a:fillRect/>
          </a:stretch>
        </p:blipFill>
        <p:spPr>
          <a:xfrm>
            <a:off x="1418350" y="302813"/>
            <a:ext cx="6050500" cy="4537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Why is BSAK taking part in Earth Hour?</a:t>
            </a:r>
            <a:endParaRPr b="1">
              <a:latin typeface="Comfortaa"/>
              <a:ea typeface="Comfortaa"/>
              <a:cs typeface="Comfortaa"/>
              <a:sym typeface="Comfortaa"/>
            </a:endParaRPr>
          </a:p>
        </p:txBody>
      </p:sp>
      <p:pic>
        <p:nvPicPr>
          <p:cNvPr id="112" name="Google Shape;112;p27"/>
          <p:cNvPicPr preferRelativeResize="0"/>
          <p:nvPr/>
        </p:nvPicPr>
        <p:blipFill>
          <a:blip r:embed="rId3">
            <a:alphaModFix/>
          </a:blip>
          <a:stretch>
            <a:fillRect/>
          </a:stretch>
        </p:blipFill>
        <p:spPr>
          <a:xfrm>
            <a:off x="7064775" y="3065600"/>
            <a:ext cx="1767525" cy="1915300"/>
          </a:xfrm>
          <a:prstGeom prst="rect">
            <a:avLst/>
          </a:prstGeom>
          <a:noFill/>
          <a:ln>
            <a:noFill/>
          </a:ln>
        </p:spPr>
      </p:pic>
      <p:sp>
        <p:nvSpPr>
          <p:cNvPr id="113" name="Google Shape;113;p27"/>
          <p:cNvSpPr txBox="1"/>
          <p:nvPr>
            <p:ph idx="1" type="body"/>
          </p:nvPr>
        </p:nvSpPr>
        <p:spPr>
          <a:xfrm>
            <a:off x="311700" y="1017725"/>
            <a:ext cx="8520600" cy="3416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000000"/>
                </a:solidFill>
                <a:latin typeface="Comfortaa"/>
                <a:ea typeface="Comfortaa"/>
                <a:cs typeface="Comfortaa"/>
                <a:sym typeface="Comfortaa"/>
              </a:rPr>
              <a:t>It is not just about switching off for one hour a year, it’s about changing your habits which damage the environment. </a:t>
            </a:r>
            <a:endParaRPr sz="2400">
              <a:solidFill>
                <a:srgbClr val="000000"/>
              </a:solidFill>
              <a:latin typeface="Comfortaa"/>
              <a:ea typeface="Comfortaa"/>
              <a:cs typeface="Comfortaa"/>
              <a:sym typeface="Comfortaa"/>
            </a:endParaRPr>
          </a:p>
          <a:p>
            <a:pPr indent="0" lvl="0" marL="0" rtl="0" algn="ctr">
              <a:spcBef>
                <a:spcPts val="1600"/>
              </a:spcBef>
              <a:spcAft>
                <a:spcPts val="1600"/>
              </a:spcAft>
              <a:buNone/>
            </a:pPr>
            <a:r>
              <a:rPr b="1" lang="en" sz="2400">
                <a:solidFill>
                  <a:srgbClr val="FFFFFF"/>
                </a:solidFill>
                <a:highlight>
                  <a:srgbClr val="38761D"/>
                </a:highlight>
                <a:latin typeface="Comfortaa"/>
                <a:ea typeface="Comfortaa"/>
                <a:cs typeface="Comfortaa"/>
                <a:sym typeface="Comfortaa"/>
              </a:rPr>
              <a:t>It’s about knowing our actions have a negative impact our planet.  </a:t>
            </a:r>
            <a:endParaRPr b="1" sz="2400">
              <a:solidFill>
                <a:srgbClr val="FFFFFF"/>
              </a:solidFill>
              <a:highlight>
                <a:srgbClr val="38761D"/>
              </a:highlight>
              <a:latin typeface="Comfortaa"/>
              <a:ea typeface="Comfortaa"/>
              <a:cs typeface="Comfortaa"/>
              <a:sym typeface="Comfortaa"/>
            </a:endParaRPr>
          </a:p>
        </p:txBody>
      </p:sp>
      <p:pic>
        <p:nvPicPr>
          <p:cNvPr id="114" name="Google Shape;114;p27"/>
          <p:cNvPicPr preferRelativeResize="0"/>
          <p:nvPr/>
        </p:nvPicPr>
        <p:blipFill>
          <a:blip r:embed="rId4">
            <a:alphaModFix/>
          </a:blip>
          <a:stretch>
            <a:fillRect/>
          </a:stretch>
        </p:blipFill>
        <p:spPr>
          <a:xfrm>
            <a:off x="181700" y="3089425"/>
            <a:ext cx="2458199" cy="186764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28"/>
          <p:cNvPicPr preferRelativeResize="0"/>
          <p:nvPr/>
        </p:nvPicPr>
        <p:blipFill rotWithShape="1">
          <a:blip r:embed="rId3">
            <a:alphaModFix/>
          </a:blip>
          <a:srcRect b="5470" l="2190" r="-2189" t="-5470"/>
          <a:stretch/>
        </p:blipFill>
        <p:spPr>
          <a:xfrm>
            <a:off x="0" y="2201775"/>
            <a:ext cx="4898076" cy="2941725"/>
          </a:xfrm>
          <a:prstGeom prst="rect">
            <a:avLst/>
          </a:prstGeom>
          <a:noFill/>
          <a:ln>
            <a:noFill/>
          </a:ln>
        </p:spPr>
      </p:pic>
      <p:pic>
        <p:nvPicPr>
          <p:cNvPr id="120" name="Google Shape;120;p28"/>
          <p:cNvPicPr preferRelativeResize="0"/>
          <p:nvPr/>
        </p:nvPicPr>
        <p:blipFill rotWithShape="1">
          <a:blip r:embed="rId4">
            <a:alphaModFix/>
          </a:blip>
          <a:srcRect b="-1471" l="-3029" r="0" t="0"/>
          <a:stretch/>
        </p:blipFill>
        <p:spPr>
          <a:xfrm>
            <a:off x="4625150" y="0"/>
            <a:ext cx="4513176" cy="3141475"/>
          </a:xfrm>
          <a:prstGeom prst="rect">
            <a:avLst/>
          </a:prstGeom>
          <a:noFill/>
          <a:ln>
            <a:noFill/>
          </a:ln>
        </p:spPr>
      </p:pic>
      <p:pic>
        <p:nvPicPr>
          <p:cNvPr id="121" name="Google Shape;121;p28"/>
          <p:cNvPicPr preferRelativeResize="0"/>
          <p:nvPr/>
        </p:nvPicPr>
        <p:blipFill>
          <a:blip r:embed="rId5">
            <a:alphaModFix/>
          </a:blip>
          <a:stretch>
            <a:fillRect/>
          </a:stretch>
        </p:blipFill>
        <p:spPr>
          <a:xfrm>
            <a:off x="0" y="-45125"/>
            <a:ext cx="4753000" cy="2450451"/>
          </a:xfrm>
          <a:prstGeom prst="rect">
            <a:avLst/>
          </a:prstGeom>
          <a:noFill/>
          <a:ln>
            <a:noFill/>
          </a:ln>
        </p:spPr>
      </p:pic>
      <p:pic>
        <p:nvPicPr>
          <p:cNvPr id="122" name="Google Shape;122;p28"/>
          <p:cNvPicPr preferRelativeResize="0"/>
          <p:nvPr/>
        </p:nvPicPr>
        <p:blipFill>
          <a:blip r:embed="rId6">
            <a:alphaModFix/>
          </a:blip>
          <a:stretch>
            <a:fillRect/>
          </a:stretch>
        </p:blipFill>
        <p:spPr>
          <a:xfrm>
            <a:off x="4744496" y="2662225"/>
            <a:ext cx="4356378" cy="2450450"/>
          </a:xfrm>
          <a:prstGeom prst="rect">
            <a:avLst/>
          </a:prstGeom>
          <a:noFill/>
          <a:ln>
            <a:noFill/>
          </a:ln>
        </p:spPr>
      </p:pic>
      <p:sp>
        <p:nvSpPr>
          <p:cNvPr id="123" name="Google Shape;123;p28"/>
          <p:cNvSpPr txBox="1"/>
          <p:nvPr/>
        </p:nvSpPr>
        <p:spPr>
          <a:xfrm>
            <a:off x="2619450" y="365950"/>
            <a:ext cx="3905100" cy="88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Comfortaa"/>
                <a:ea typeface="Comfortaa"/>
                <a:cs typeface="Comfortaa"/>
                <a:sym typeface="Comfortaa"/>
              </a:rPr>
              <a:t>Climate Change</a:t>
            </a:r>
            <a:endParaRPr b="1" sz="3000">
              <a:solidFill>
                <a:srgbClr val="FFFFFF"/>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pic>
        <p:nvPicPr>
          <p:cNvPr descr="Don't get climate change? Watch an animation explaining the phenomenon as a 12-year-old would" id="128" name="Google Shape;128;p29" title="Climate change (according to a kid)">
            <a:hlinkClick r:id="rId3"/>
          </p:cNvPr>
          <p:cNvPicPr preferRelativeResize="0"/>
          <p:nvPr/>
        </p:nvPicPr>
        <p:blipFill>
          <a:blip r:embed="rId4">
            <a:alphaModFix/>
          </a:blip>
          <a:stretch>
            <a:fillRect/>
          </a:stretch>
        </p:blipFill>
        <p:spPr>
          <a:xfrm>
            <a:off x="2286000" y="813425"/>
            <a:ext cx="4572000"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 name="Shape 132"/>
        <p:cNvGrpSpPr/>
        <p:nvPr/>
      </p:nvGrpSpPr>
      <p:grpSpPr>
        <a:xfrm>
          <a:off x="0" y="0"/>
          <a:ext cx="0" cy="0"/>
          <a:chOff x="0" y="0"/>
          <a:chExt cx="0" cy="0"/>
        </a:xfrm>
      </p:grpSpPr>
      <p:pic>
        <p:nvPicPr>
          <p:cNvPr id="133" name="Google Shape;133;p30"/>
          <p:cNvPicPr preferRelativeResize="0"/>
          <p:nvPr/>
        </p:nvPicPr>
        <p:blipFill>
          <a:blip r:embed="rId3">
            <a:alphaModFix/>
          </a:blip>
          <a:stretch>
            <a:fillRect/>
          </a:stretch>
        </p:blipFill>
        <p:spPr>
          <a:xfrm>
            <a:off x="-24525" y="187480"/>
            <a:ext cx="9193050" cy="4768542"/>
          </a:xfrm>
          <a:prstGeom prst="rect">
            <a:avLst/>
          </a:prstGeom>
          <a:noFill/>
          <a:ln>
            <a:noFill/>
          </a:ln>
        </p:spPr>
      </p:pic>
      <p:sp>
        <p:nvSpPr>
          <p:cNvPr id="134" name="Google Shape;134;p30"/>
          <p:cNvSpPr txBox="1"/>
          <p:nvPr/>
        </p:nvSpPr>
        <p:spPr>
          <a:xfrm>
            <a:off x="3064200" y="397875"/>
            <a:ext cx="3015600" cy="5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u="sng">
                <a:solidFill>
                  <a:srgbClr val="FFFFFF"/>
                </a:solidFill>
                <a:latin typeface="Comfortaa"/>
                <a:ea typeface="Comfortaa"/>
                <a:cs typeface="Comfortaa"/>
                <a:sym typeface="Comfortaa"/>
              </a:rPr>
              <a:t>Deforestation</a:t>
            </a:r>
            <a:endParaRPr b="1" sz="3000" u="sng">
              <a:solidFill>
                <a:srgbClr val="FFFFFF"/>
              </a:solidFill>
              <a:latin typeface="Comfortaa"/>
              <a:ea typeface="Comfortaa"/>
              <a:cs typeface="Comfortaa"/>
              <a:sym typeface="Comfortaa"/>
            </a:endParaRPr>
          </a:p>
        </p:txBody>
      </p:sp>
      <p:sp>
        <p:nvSpPr>
          <p:cNvPr id="135" name="Google Shape;135;p30"/>
          <p:cNvSpPr txBox="1"/>
          <p:nvPr/>
        </p:nvSpPr>
        <p:spPr>
          <a:xfrm>
            <a:off x="1542750" y="2218350"/>
            <a:ext cx="6058500" cy="70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latin typeface="Comfortaa"/>
                <a:ea typeface="Comfortaa"/>
                <a:cs typeface="Comfortaa"/>
                <a:sym typeface="Comfortaa"/>
              </a:rPr>
              <a:t>Deforestation destroys the size of a FOOTBALL PITCH EVERY 25 SECONDS.</a:t>
            </a:r>
            <a:endParaRPr b="1" sz="2400">
              <a:solidFill>
                <a:srgbClr val="FFFFFF"/>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id="140" name="Google Shape;140;p31"/>
          <p:cNvPicPr preferRelativeResize="0"/>
          <p:nvPr/>
        </p:nvPicPr>
        <p:blipFill rotWithShape="1">
          <a:blip r:embed="rId3">
            <a:alphaModFix/>
          </a:blip>
          <a:srcRect b="0" l="9041" r="0" t="0"/>
          <a:stretch/>
        </p:blipFill>
        <p:spPr>
          <a:xfrm>
            <a:off x="810574" y="156675"/>
            <a:ext cx="4019875" cy="2415075"/>
          </a:xfrm>
          <a:prstGeom prst="rect">
            <a:avLst/>
          </a:prstGeom>
          <a:noFill/>
          <a:ln>
            <a:noFill/>
          </a:ln>
        </p:spPr>
      </p:pic>
      <p:pic>
        <p:nvPicPr>
          <p:cNvPr id="141" name="Google Shape;141;p31"/>
          <p:cNvPicPr preferRelativeResize="0"/>
          <p:nvPr/>
        </p:nvPicPr>
        <p:blipFill>
          <a:blip r:embed="rId4">
            <a:alphaModFix/>
          </a:blip>
          <a:stretch>
            <a:fillRect/>
          </a:stretch>
        </p:blipFill>
        <p:spPr>
          <a:xfrm>
            <a:off x="4830438" y="156675"/>
            <a:ext cx="3502986" cy="2415075"/>
          </a:xfrm>
          <a:prstGeom prst="rect">
            <a:avLst/>
          </a:prstGeom>
          <a:noFill/>
          <a:ln>
            <a:noFill/>
          </a:ln>
        </p:spPr>
      </p:pic>
      <p:pic>
        <p:nvPicPr>
          <p:cNvPr id="142" name="Google Shape;142;p31"/>
          <p:cNvPicPr preferRelativeResize="0"/>
          <p:nvPr/>
        </p:nvPicPr>
        <p:blipFill>
          <a:blip r:embed="rId5">
            <a:alphaModFix/>
          </a:blip>
          <a:stretch>
            <a:fillRect/>
          </a:stretch>
        </p:blipFill>
        <p:spPr>
          <a:xfrm>
            <a:off x="1191975" y="2571750"/>
            <a:ext cx="3622598" cy="2415075"/>
          </a:xfrm>
          <a:prstGeom prst="rect">
            <a:avLst/>
          </a:prstGeom>
          <a:noFill/>
          <a:ln>
            <a:noFill/>
          </a:ln>
        </p:spPr>
      </p:pic>
      <p:pic>
        <p:nvPicPr>
          <p:cNvPr id="143" name="Google Shape;143;p31"/>
          <p:cNvPicPr preferRelativeResize="0"/>
          <p:nvPr/>
        </p:nvPicPr>
        <p:blipFill>
          <a:blip r:embed="rId6">
            <a:alphaModFix/>
          </a:blip>
          <a:stretch>
            <a:fillRect/>
          </a:stretch>
        </p:blipFill>
        <p:spPr>
          <a:xfrm>
            <a:off x="4814576" y="2571754"/>
            <a:ext cx="3220099" cy="2415074"/>
          </a:xfrm>
          <a:prstGeom prst="rect">
            <a:avLst/>
          </a:prstGeom>
          <a:noFill/>
          <a:ln>
            <a:noFill/>
          </a:ln>
        </p:spPr>
      </p:pic>
      <p:sp>
        <p:nvSpPr>
          <p:cNvPr id="144" name="Google Shape;144;p31"/>
          <p:cNvSpPr txBox="1"/>
          <p:nvPr/>
        </p:nvSpPr>
        <p:spPr>
          <a:xfrm>
            <a:off x="2968525" y="2019600"/>
            <a:ext cx="3692100" cy="110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FFFFFF"/>
                </a:solidFill>
                <a:highlight>
                  <a:srgbClr val="4A86E8"/>
                </a:highlight>
                <a:latin typeface="Comfortaa"/>
                <a:ea typeface="Comfortaa"/>
                <a:cs typeface="Comfortaa"/>
                <a:sym typeface="Comfortaa"/>
              </a:rPr>
              <a:t>Not enough water for everyone.</a:t>
            </a:r>
            <a:endParaRPr b="1" sz="2400">
              <a:solidFill>
                <a:srgbClr val="FFFFFF"/>
              </a:solidFill>
              <a:highlight>
                <a:srgbClr val="4A86E8"/>
              </a:highlight>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32"/>
          <p:cNvSpPr txBox="1"/>
          <p:nvPr>
            <p:ph type="title"/>
          </p:nvPr>
        </p:nvSpPr>
        <p:spPr>
          <a:xfrm>
            <a:off x="311700" y="245175"/>
            <a:ext cx="902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What are the consequences of our water use?</a:t>
            </a:r>
            <a:endParaRPr b="1">
              <a:latin typeface="Comfortaa"/>
              <a:ea typeface="Comfortaa"/>
              <a:cs typeface="Comfortaa"/>
              <a:sym typeface="Comfortaa"/>
            </a:endParaRPr>
          </a:p>
        </p:txBody>
      </p:sp>
      <p:pic>
        <p:nvPicPr>
          <p:cNvPr id="150" name="Google Shape;150;p32"/>
          <p:cNvPicPr preferRelativeResize="0"/>
          <p:nvPr/>
        </p:nvPicPr>
        <p:blipFill>
          <a:blip r:embed="rId3">
            <a:alphaModFix/>
          </a:blip>
          <a:stretch>
            <a:fillRect/>
          </a:stretch>
        </p:blipFill>
        <p:spPr>
          <a:xfrm>
            <a:off x="1870288" y="1017725"/>
            <a:ext cx="5403423" cy="3820974"/>
          </a:xfrm>
          <a:prstGeom prst="rect">
            <a:avLst/>
          </a:prstGeom>
          <a:noFill/>
          <a:ln>
            <a:noFill/>
          </a:ln>
        </p:spPr>
      </p:pic>
      <p:sp>
        <p:nvSpPr>
          <p:cNvPr id="151" name="Google Shape;151;p32"/>
          <p:cNvSpPr txBox="1"/>
          <p:nvPr/>
        </p:nvSpPr>
        <p:spPr>
          <a:xfrm>
            <a:off x="3161400" y="957175"/>
            <a:ext cx="3323700" cy="4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Comfortaa"/>
                <a:ea typeface="Comfortaa"/>
                <a:cs typeface="Comfortaa"/>
                <a:sym typeface="Comfortaa"/>
              </a:rPr>
              <a:t>The Aral Sea - </a:t>
            </a:r>
            <a:r>
              <a:rPr b="1" lang="en">
                <a:latin typeface="Comfortaa"/>
                <a:ea typeface="Comfortaa"/>
                <a:cs typeface="Comfortaa"/>
                <a:sym typeface="Comfortaa"/>
              </a:rPr>
              <a:t>Kazakhstan</a:t>
            </a:r>
            <a:endParaRPr b="1">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33"/>
          <p:cNvSpPr txBox="1"/>
          <p:nvPr>
            <p:ph type="title"/>
          </p:nvPr>
        </p:nvSpPr>
        <p:spPr>
          <a:xfrm>
            <a:off x="311700" y="30827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Comfortaa"/>
                <a:ea typeface="Comfortaa"/>
                <a:cs typeface="Comfortaa"/>
                <a:sym typeface="Comfortaa"/>
              </a:rPr>
              <a:t>Can you guess how many litres of water is needed to make these different foods?</a:t>
            </a:r>
            <a:endParaRPr b="1">
              <a:latin typeface="Comfortaa"/>
              <a:ea typeface="Comfortaa"/>
              <a:cs typeface="Comfortaa"/>
              <a:sym typeface="Comfortaa"/>
            </a:endParaRPr>
          </a:p>
        </p:txBody>
      </p:sp>
      <p:pic>
        <p:nvPicPr>
          <p:cNvPr id="157" name="Google Shape;157;p33"/>
          <p:cNvPicPr preferRelativeResize="0"/>
          <p:nvPr/>
        </p:nvPicPr>
        <p:blipFill rotWithShape="1">
          <a:blip r:embed="rId3">
            <a:alphaModFix/>
          </a:blip>
          <a:srcRect b="14943" l="0" r="0" t="52456"/>
          <a:stretch/>
        </p:blipFill>
        <p:spPr>
          <a:xfrm>
            <a:off x="586900" y="1748825"/>
            <a:ext cx="7970200" cy="1948725"/>
          </a:xfrm>
          <a:prstGeom prst="rect">
            <a:avLst/>
          </a:prstGeom>
          <a:noFill/>
          <a:ln>
            <a:noFill/>
          </a:ln>
        </p:spPr>
      </p:pic>
      <p:sp>
        <p:nvSpPr>
          <p:cNvPr id="158" name="Google Shape;158;p33"/>
          <p:cNvSpPr/>
          <p:nvPr/>
        </p:nvSpPr>
        <p:spPr>
          <a:xfrm>
            <a:off x="1480041" y="2228236"/>
            <a:ext cx="1637100" cy="1241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3"/>
          <p:cNvSpPr/>
          <p:nvPr/>
        </p:nvSpPr>
        <p:spPr>
          <a:xfrm>
            <a:off x="7341699" y="2305475"/>
            <a:ext cx="1132500" cy="10866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3"/>
          <p:cNvSpPr/>
          <p:nvPr/>
        </p:nvSpPr>
        <p:spPr>
          <a:xfrm>
            <a:off x="4730375" y="2228225"/>
            <a:ext cx="1132500" cy="12411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8"/>
                                        </p:tgtEl>
                                      </p:cBhvr>
                                    </p:animEffect>
                                    <p:set>
                                      <p:cBhvr>
                                        <p:cTn dur="1" fill="hold">
                                          <p:stCondLst>
                                            <p:cond delay="1000"/>
                                          </p:stCondLst>
                                        </p:cTn>
                                        <p:tgtEl>
                                          <p:spTgt spid="15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0"/>
                                        </p:tgtEl>
                                      </p:cBhvr>
                                    </p:animEffect>
                                    <p:set>
                                      <p:cBhvr>
                                        <p:cTn dur="1" fill="hold">
                                          <p:stCondLst>
                                            <p:cond delay="1000"/>
                                          </p:stCondLst>
                                        </p:cTn>
                                        <p:tgtEl>
                                          <p:spTgt spid="1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9"/>
                                        </p:tgtEl>
                                      </p:cBhvr>
                                    </p:animEffect>
                                    <p:set>
                                      <p:cBhvr>
                                        <p:cTn dur="1" fill="hold">
                                          <p:stCondLst>
                                            <p:cond delay="1000"/>
                                          </p:stCondLst>
                                        </p:cTn>
                                        <p:tgtEl>
                                          <p:spTgt spid="1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